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1" r:id="rId38"/>
    <p:sldId id="293" r:id="rId39"/>
    <p:sldId id="294" r:id="rId40"/>
    <p:sldId id="295" r:id="rId41"/>
    <p:sldId id="296" r:id="rId42"/>
    <p:sldId id="297" r:id="rId43"/>
    <p:sldId id="298" r:id="rId44"/>
    <p:sldId id="302" r:id="rId4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14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3688" y="2735690"/>
            <a:ext cx="7772400" cy="1362075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3422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072917" y="570061"/>
            <a:ext cx="2071083" cy="837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0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715" y="661616"/>
            <a:ext cx="1603629" cy="3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3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48" y="1681163"/>
            <a:ext cx="3887396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29838" y="2057400"/>
            <a:ext cx="2949183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51373" y="6404295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br.ru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sravni.ru/banki/rating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cbr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aexpert.ru/ratings/bankcredit/" TargetMode="External"/><Relationship Id="rId5" Type="http://schemas.openxmlformats.org/officeDocument/2006/relationships/hyperlink" Target="http://bankir.ru/rating/" TargetMode="External"/><Relationship Id="rId4" Type="http://schemas.openxmlformats.org/officeDocument/2006/relationships/hyperlink" Target="http://www.banki.ru/banks/ratings/" TargetMode="External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715208" y="3904177"/>
            <a:ext cx="8130880" cy="1005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rPr>
              <a:t>Личное финансовое планирование</a:t>
            </a:r>
            <a:br>
              <a:rPr lang="ru-RU" sz="2139" dirty="0"/>
            </a:br>
            <a:br>
              <a:rPr lang="ru-RU" sz="2139" dirty="0"/>
            </a:br>
            <a:r>
              <a:rPr lang="ru-RU" sz="2600" cap="none" dirty="0">
                <a:solidFill>
                  <a:srgbClr val="0EBACE"/>
                </a:solidFill>
                <a:latin typeface="+mn-lt"/>
                <a:ea typeface="+mn-ea"/>
                <a:cs typeface="+mn-cs"/>
                <a:sym typeface="Calibri"/>
              </a:rPr>
              <a:t>октябрь 2018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25A40B1-116C-460A-9691-0B739BC2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843" y="1331929"/>
            <a:ext cx="4826135" cy="25722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681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БУДУЩАЯ СТОИМОСТЬ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219" name="Group 219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1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0" name="Shape 220"/>
          <p:cNvSpPr/>
          <p:nvPr/>
        </p:nvSpPr>
        <p:spPr>
          <a:xfrm>
            <a:off x="725171" y="2313776"/>
            <a:ext cx="7456038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Цена в будущем = сегодняшняя цена х (индекс потребительских цен* / 100)</a:t>
            </a:r>
            <a:r>
              <a:rPr baseline="31999"/>
              <a:t>количество лет до цели</a:t>
            </a:r>
          </a:p>
          <a:p>
            <a:pPr algn="just">
              <a:lnSpc>
                <a:spcPct val="20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Цена в будущем = 4 800 000 х (105,4 / 100)</a:t>
            </a:r>
            <a:r>
              <a:rPr baseline="31999"/>
              <a:t>17</a:t>
            </a:r>
            <a:r>
              <a:t> = 11 736 311</a:t>
            </a:r>
          </a:p>
        </p:txBody>
      </p:sp>
      <p:graphicFrame>
        <p:nvGraphicFramePr>
          <p:cNvPr id="221" name="Table 221"/>
          <p:cNvGraphicFramePr/>
          <p:nvPr/>
        </p:nvGraphicFramePr>
        <p:xfrm>
          <a:off x="785823" y="3292893"/>
          <a:ext cx="7144721" cy="191635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95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229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 РЕАЛИЗАЦИИ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ТЕКУЩАЯ СТОИМОСТЬ,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БУДУЩАЯ СТОИМОСТЬ ЦЕЛИ,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7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старшего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1 040 622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7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младшего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1 426 713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61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 на пенсию (или пассивный доход)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2034 (начало выплат)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20 000 /мес. на 20 лет (4 800 000 руб)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11 736 311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2" name="Shape 222"/>
          <p:cNvSpPr/>
          <p:nvPr/>
        </p:nvSpPr>
        <p:spPr>
          <a:xfrm>
            <a:off x="2990081" y="5915812"/>
            <a:ext cx="2291089" cy="7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713741" y="6079354"/>
            <a:ext cx="757936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* Индекс потребительских цен Цен можно найти на сайте Центрального банка России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https://www.cbr.ru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ДОСТИЖЕНИЕ ЦЕЛИ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2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2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470" y="2626149"/>
            <a:ext cx="3353928" cy="223595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33" name="Shape 233"/>
          <p:cNvSpPr/>
          <p:nvPr/>
        </p:nvSpPr>
        <p:spPr>
          <a:xfrm>
            <a:off x="4581525" y="2924174"/>
            <a:ext cx="3676650" cy="133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реализовать цель: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Купить в кредит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Накопить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Совместить эти два варианта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 defTabSz="786383">
              <a:defRPr sz="24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ВЫБОР ПОКАЗАТЕЛЕЙ ДОХОДНОСТИ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241" name="Group 24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3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2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0" y="3077714"/>
            <a:ext cx="2540001" cy="304800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3357582" y="3077714"/>
            <a:ext cx="5179691" cy="240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Инструменты различных категорий риска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Консервативные (доходность 4-10%): сберегательные счета, депозиты и т.д.</a:t>
            </a:r>
            <a:endParaRPr sz="1400"/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Умеренно-консервативные (доходность 10-15%): ПИФы облигаций, структурные ноты и т.д.</a:t>
            </a:r>
            <a:endParaRPr sz="1400"/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Агрессивные (доходность 15 - 19%): ПИФы акций, смешанные фонды и т.п.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1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46" name="Снимок экрана 2017-09-27 в 13.24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4" y="0"/>
            <a:ext cx="911867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ПРИМЕР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254" name="Group 254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5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255" name="Table 255"/>
          <p:cNvGraphicFramePr/>
          <p:nvPr/>
        </p:nvGraphicFramePr>
        <p:xfrm>
          <a:off x="674698" y="2271216"/>
          <a:ext cx="7754924" cy="264368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947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2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2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ФИНАНСОВЫЕ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 РЕАЛИЗАЦИИ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БУДУЩАЯ СТОИМОСТЬ,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СКОРОСТЬ ДВИЖЕНИЯ, РУБ В МЕС.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старшего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1 040 622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14 163  </a:t>
                      </a:r>
                      <a:r>
                        <a:rPr b="0"/>
                        <a:t>рублей в месяц под 8% в год (депозиты на долгий срок или сберегательные сертификаты)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младшего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1 426 713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5 972     </a:t>
                      </a:r>
                      <a:r>
                        <a:rPr b="0"/>
                        <a:t>в месяц под 10% в год (инвестиционные инструменты с умеренным риском)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9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 на пенсию (или пассивный доход)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2034 (начало выплат)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11 736 311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15 877  </a:t>
                      </a:r>
                      <a:r>
                        <a:rPr b="0"/>
                        <a:t>рублей в месяц под 13% в год (инвестиционные инструменты с умеренным риском)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" name="Shape 256"/>
          <p:cNvSpPr/>
          <p:nvPr/>
        </p:nvSpPr>
        <p:spPr>
          <a:xfrm>
            <a:off x="674702" y="4892673"/>
            <a:ext cx="7406628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20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 условиям:</a:t>
            </a:r>
          </a:p>
          <a:p>
            <a:pPr algn="just">
              <a:lnSpc>
                <a:spcPct val="12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Максимальная сумма инвестиций в месяц может составлять до 20 000 рублей, а необходимая сумма для реализации финансовых целей семьи в течение ближайших 5 лет - 36 012 рублей. Таким образом, семье необходимо:</a:t>
            </a:r>
            <a:endParaRPr sz="1400"/>
          </a:p>
          <a:p>
            <a:pPr marL="285742" indent="-285742" algn="just">
              <a:lnSpc>
                <a:spcPct val="12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Увеличить размер ежемесячных инвестиций или</a:t>
            </a:r>
          </a:p>
          <a:p>
            <a:pPr marL="285742" indent="-285742" algn="just">
              <a:lnSpc>
                <a:spcPct val="12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Уменьшить стоимость своих целей или (в случае с пенсионной программой) - отдалить срок ее реализации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628646" y="1521766"/>
            <a:ext cx="5806449" cy="6676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ЧАСТЫЕ ОШИБКИ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4294967295"/>
          </p:nvPr>
        </p:nvSpPr>
        <p:spPr>
          <a:xfrm>
            <a:off x="8222791" y="6404295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-952501" y="2298699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61" name="Shape 261"/>
          <p:cNvSpPr/>
          <p:nvPr/>
        </p:nvSpPr>
        <p:spPr>
          <a:xfrm>
            <a:off x="4560739" y="2246594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62" name="Shape 262"/>
          <p:cNvSpPr/>
          <p:nvPr/>
        </p:nvSpPr>
        <p:spPr>
          <a:xfrm>
            <a:off x="4179576" y="2665402"/>
            <a:ext cx="4097651" cy="208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Постановки целей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Неверная оценка доходов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Отсутствие самодисциплины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Неверный выбор инструментов инвестирования</a:t>
            </a:r>
          </a:p>
          <a:p>
            <a:pPr marL="285742" indent="-285742" algn="just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Отсутствие защиты от рисков (подушка безопасности, страхование</a:t>
            </a:r>
            <a:r>
              <a:rPr sz="1400"/>
              <a:t>)</a:t>
            </a:r>
          </a:p>
        </p:txBody>
      </p:sp>
      <p:pic>
        <p:nvPicPr>
          <p:cNvPr id="263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788" y="2750103"/>
            <a:ext cx="2398455" cy="2136222"/>
          </a:xfrm>
          <a:prstGeom prst="rect">
            <a:avLst/>
          </a:prstGeom>
          <a:ln w="12700">
            <a:miter lim="400000"/>
          </a:ln>
          <a:effectLst>
            <a:outerShdw blurRad="63500" dist="508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64" name="Shape 264"/>
          <p:cNvSpPr/>
          <p:nvPr/>
        </p:nvSpPr>
        <p:spPr>
          <a:xfrm>
            <a:off x="1677603" y="950082"/>
            <a:ext cx="142237" cy="41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265" name="image4.png"/>
          <p:cNvPicPr>
            <a:picLocks noChangeAspect="1"/>
          </p:cNvPicPr>
          <p:nvPr/>
        </p:nvPicPr>
        <p:blipFill>
          <a:blip r:embed="rId3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Group 269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66" name="image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image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715208" y="3904177"/>
            <a:ext cx="8130880" cy="1005759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5AB8C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КАПИТАЛА ПРИ СОСТАВЛЕНИИ ЛФП</a:t>
            </a:r>
            <a:endParaRPr lang="ru-RU" sz="4000" cap="none" dirty="0">
              <a:solidFill>
                <a:srgbClr val="5AB8C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25A40B1-116C-460A-9691-0B739BC2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843" y="1331929"/>
            <a:ext cx="4826135" cy="25722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2346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 defTabSz="786383">
              <a:defRPr sz="24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ОСНОВЫ УСТОЙЧИВОСТИ БЮДЖЕТА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283" name="Group 283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8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4" name="Shape 284"/>
          <p:cNvSpPr/>
          <p:nvPr/>
        </p:nvSpPr>
        <p:spPr>
          <a:xfrm>
            <a:off x="749299" y="2430014"/>
            <a:ext cx="7528560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Прежде, чем начинать накопления для реализации целей Важно предусмотреть все возможные события, которые могут повлиять на реализацию вашего плана. </a:t>
            </a:r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Дополнительные факторы, которые могут обеспечить Вам стабильное финансовое положение:  </a:t>
            </a:r>
            <a:endParaRPr b="1">
              <a:solidFill>
                <a:srgbClr val="FCB800"/>
              </a:solidFill>
            </a:endParaRPr>
          </a:p>
          <a:p>
            <a:pPr marL="285742" indent="-285742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FCB8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b="1">
              <a:solidFill>
                <a:srgbClr val="FCB800"/>
              </a:solidFill>
            </a:endParaRPr>
          </a:p>
          <a:p>
            <a:pPr marL="2571686" lvl="5" indent="-285743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«Подушка финансовой безопасности»</a:t>
            </a:r>
          </a:p>
          <a:p>
            <a:pPr marL="2571686" lvl="5" indent="-285743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Защита от рисков </a:t>
            </a:r>
          </a:p>
        </p:txBody>
      </p:sp>
      <p:pic>
        <p:nvPicPr>
          <p:cNvPr id="285" name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0497" y="4632099"/>
            <a:ext cx="2311805" cy="1632133"/>
          </a:xfrm>
          <a:prstGeom prst="rect">
            <a:avLst/>
          </a:prstGeom>
          <a:ln w="12700">
            <a:miter lim="400000"/>
          </a:ln>
          <a:effectLst>
            <a:outerShdw blurRad="63500" dist="508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86" name="image1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23653" y="4632099"/>
            <a:ext cx="2257677" cy="1691079"/>
          </a:xfrm>
          <a:prstGeom prst="rect">
            <a:avLst/>
          </a:prstGeom>
          <a:ln w="12700">
            <a:miter lim="400000"/>
          </a:ln>
          <a:effectLst>
            <a:outerShdw blurRad="63500" dist="635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87" name="Shape 287"/>
          <p:cNvSpPr/>
          <p:nvPr/>
        </p:nvSpPr>
        <p:spPr>
          <a:xfrm>
            <a:off x="749295" y="6364108"/>
            <a:ext cx="298450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«Подушка финансовой безопасности»</a:t>
            </a:r>
          </a:p>
        </p:txBody>
      </p:sp>
      <p:sp>
        <p:nvSpPr>
          <p:cNvPr id="288" name="Shape 288"/>
          <p:cNvSpPr/>
          <p:nvPr/>
        </p:nvSpPr>
        <p:spPr>
          <a:xfrm>
            <a:off x="5741041" y="6347190"/>
            <a:ext cx="253682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Защита от рисков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ПОДУШКА БЕЗОПАСНОСТИ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296" name="Group 296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9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7" name="Shape 297"/>
          <p:cNvSpPr/>
          <p:nvPr/>
        </p:nvSpPr>
        <p:spPr>
          <a:xfrm>
            <a:off x="754488" y="2281451"/>
            <a:ext cx="6688033" cy="548637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Защитит Вас в случае, если по какой-либо причине Ваш источник доходов прекратит приносить деньги (например, в случае увольнения).</a:t>
            </a:r>
          </a:p>
        </p:txBody>
      </p:sp>
      <p:pic>
        <p:nvPicPr>
          <p:cNvPr id="298" name="image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613185" y="3382157"/>
            <a:ext cx="2741186" cy="2710259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3614841" y="3366692"/>
            <a:ext cx="4466488" cy="10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Минимальный ее размер составляет не меньше трехмесячной нормы ваших расходов, но вы можете, исходя из ваших жизненных условий, увеличить его до 6 или даже до 12-месячной суммы расходов вашей семьи.    </a:t>
            </a:r>
          </a:p>
        </p:txBody>
      </p:sp>
      <p:sp>
        <p:nvSpPr>
          <p:cNvPr id="300" name="Shape 300"/>
          <p:cNvSpPr/>
          <p:nvPr/>
        </p:nvSpPr>
        <p:spPr>
          <a:xfrm>
            <a:off x="3971497" y="4737284"/>
            <a:ext cx="3402963" cy="133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38D4D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ПРИМЕР:</a:t>
            </a:r>
            <a:endParaRPr>
              <a:solidFill>
                <a:srgbClr val="4D4D4C"/>
              </a:solidFill>
            </a:endParaRPr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«Расходы семьи составляют 30 000 рублей в месяц и 100 000 рублей в год. Таком образом, минимальный запас средств равен:</a:t>
            </a:r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3*(30 000 + 100 000/12)=130.000 руб.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28646" y="1285943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КАК СФОРМИРОВАТЬ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308" name="Group 308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0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9" name="Shape 309"/>
          <p:cNvSpPr/>
          <p:nvPr/>
        </p:nvSpPr>
        <p:spPr>
          <a:xfrm>
            <a:off x="828675" y="2038166"/>
            <a:ext cx="7024897" cy="815337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Самый простой способ -  откладывать 10% от дохода – такая сумма не доставит дискомфорта, но быстрее прийти к своей цели поможет эффективное управление бюджетом и экономия. Старайтесь тратить меньше, чем зарабатываете.</a:t>
            </a:r>
          </a:p>
        </p:txBody>
      </p:sp>
      <p:sp>
        <p:nvSpPr>
          <p:cNvPr id="310" name="Shape 310"/>
          <p:cNvSpPr/>
          <p:nvPr/>
        </p:nvSpPr>
        <p:spPr>
          <a:xfrm>
            <a:off x="828675" y="3164681"/>
            <a:ext cx="4105275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Сократить расходы: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Транспорт: покупка проездных, оптимизация маршрутов.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Интернет, мобильная связь: поиск оптимальных тарифов, бесплатные приложения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Питание: замещение дорогих продуктов сходными по качеству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Одежда, обувь: покупка в конце сезона со скидками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Отдых, развлечения: поездки в «не сезон», бесплатные программы развлечений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 прочее</a:t>
            </a:r>
          </a:p>
        </p:txBody>
      </p:sp>
      <p:sp>
        <p:nvSpPr>
          <p:cNvPr id="311" name="Shape 311"/>
          <p:cNvSpPr/>
          <p:nvPr/>
        </p:nvSpPr>
        <p:spPr>
          <a:xfrm>
            <a:off x="5267326" y="3164681"/>
            <a:ext cx="3181354" cy="240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Увеличить доходы: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Получение прибавки к зарплате, повышение квалификации и переход на более высокооплачиваемую работу.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Дополнительная подработка: можно использовать свои увлечения, чтобы создать новый источник дохода.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Продажа ненужных вещей: одежда, мебель, техника, детские вещи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6099249" y="-7"/>
            <a:ext cx="3044757" cy="2430028"/>
            <a:chOff x="0" y="-1"/>
            <a:chExt cx="3044755" cy="2430026"/>
          </a:xfrm>
        </p:grpSpPr>
        <p:pic>
          <p:nvPicPr>
            <p:cNvPr id="119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2" y="-2"/>
              <a:ext cx="3044757" cy="1285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4" y="682674"/>
              <a:ext cx="1213461" cy="1747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2"/>
              <a:ext cx="1417193" cy="934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" name="image4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628646" y="5824887"/>
            <a:ext cx="324231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Фото / логотип компании/ ...</a:t>
            </a:r>
          </a:p>
        </p:txBody>
      </p:sp>
      <p:sp>
        <p:nvSpPr>
          <p:cNvPr id="125" name="Shape 125"/>
          <p:cNvSpPr/>
          <p:nvPr/>
        </p:nvSpPr>
        <p:spPr>
          <a:xfrm>
            <a:off x="4058284" y="2463718"/>
            <a:ext cx="3790318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Самопрезентация*</a:t>
            </a: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Компания, которую представляет, несколько слов о компании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Опыт в качестве эксперта в финансовой сфере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Достижения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 прочее…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058284" y="1572765"/>
            <a:ext cx="3790318" cy="85725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ФИО СПИКЕРА</a:t>
            </a:r>
          </a:p>
        </p:txBody>
      </p:sp>
      <p:sp>
        <p:nvSpPr>
          <p:cNvPr id="127" name="Shape 127"/>
          <p:cNvSpPr/>
          <p:nvPr/>
        </p:nvSpPr>
        <p:spPr>
          <a:xfrm>
            <a:off x="4125593" y="5450058"/>
            <a:ext cx="2303785" cy="5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32" name="Group 132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129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5596" y="2017116"/>
            <a:ext cx="2382018" cy="329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4053242" y="5558187"/>
            <a:ext cx="3044753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Информация о спикере заполняется самим спикером в рамках подготовки к выступлению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628646" y="1285943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ГДЕ ХРАНИТЬ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grpSp>
        <p:nvGrpSpPr>
          <p:cNvPr id="319" name="Group 319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1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0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7781" y="2151820"/>
            <a:ext cx="1340004" cy="13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2612858" y="2171473"/>
            <a:ext cx="4744464" cy="10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Храните ее на </a:t>
            </a:r>
            <a:r>
              <a:rPr b="1"/>
              <a:t>депозите</a:t>
            </a:r>
            <a:r>
              <a:t> и при открытии вклада помните: банк должен быть участником системы страхования вкладов АСВ. Тогда, в случае проблем, по застрахованному вкладу вы сможете вернуть до 1 400 000 рублей.</a:t>
            </a:r>
          </a:p>
        </p:txBody>
      </p:sp>
      <p:sp>
        <p:nvSpPr>
          <p:cNvPr id="322" name="Shape 322"/>
          <p:cNvSpPr/>
          <p:nvPr/>
        </p:nvSpPr>
        <p:spPr>
          <a:xfrm>
            <a:off x="920609" y="3539397"/>
            <a:ext cx="68388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Страхованию подлежат все денежные средства физических лиц, размещенные в банке- участнике ССВ кроме:</a:t>
            </a:r>
          </a:p>
        </p:txBody>
      </p:sp>
      <p:sp>
        <p:nvSpPr>
          <p:cNvPr id="323" name="Shape 323"/>
          <p:cNvSpPr/>
          <p:nvPr/>
        </p:nvSpPr>
        <p:spPr>
          <a:xfrm>
            <a:off x="920610" y="4362449"/>
            <a:ext cx="7009935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Вкладов на предъявителя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Средств, переданных банкам в доверительное управление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Вкладов в зарубежных филиалах российских банков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Электронных денежных средств (предназначенных для расчетов только с использованием электронных средств платежа без открытия банковского счета)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Средств на счетах Индивидуальных Предпринимателей, адвокатов и нотариусов, если счета открыты в связи с профессиональной деятельностью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628646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ПРИ ВЫБОРЕ ДЕПОЗИТА</a:t>
            </a: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grpSp>
        <p:nvGrpSpPr>
          <p:cNvPr id="331" name="Group 33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2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2" name="Shape 332"/>
          <p:cNvSpPr/>
          <p:nvPr/>
        </p:nvSpPr>
        <p:spPr>
          <a:xfrm>
            <a:off x="781051" y="2257006"/>
            <a:ext cx="7243127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Если нужно накопить средства, то выбирайте депозит с возможностью пополнения, а частичное снятие без потери процентов позволит изъять деньги в случае форс-мажора. </a:t>
            </a:r>
          </a:p>
        </p:txBody>
      </p:sp>
      <p:pic>
        <p:nvPicPr>
          <p:cNvPr id="333" name="image1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1051" y="3134567"/>
            <a:ext cx="1594419" cy="238764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2924176" y="3134566"/>
            <a:ext cx="5157154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Обратите внимание на:</a:t>
            </a:r>
            <a:endParaRPr>
              <a:solidFill>
                <a:srgbClr val="4D4D4C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Валюту вклада. Если предполагается расходовать средства в рублях, то и депозит стоит открывать рублевый. Если же накопления предназначены для отпуска в Европе, то можно открыть депозит в евро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Срок депозита и процентная ставка по нему. 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Возможность пополнения вклада. Как правило, вклады с возможностью пополнения менее доходны, чем без нее.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Возможность частичного снятия средств без потери процентов. 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Наличие или отсутствие автоматической пролонгации. 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Периодичность начисления и капитализацию процентов.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628646" y="1285943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ВЫГОДНАЯ КАПИТАЛИЗАЦИЯ</a:t>
            </a:r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grpSp>
        <p:nvGrpSpPr>
          <p:cNvPr id="342" name="Group 342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3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3" name="Shape 343"/>
          <p:cNvSpPr/>
          <p:nvPr/>
        </p:nvSpPr>
        <p:spPr>
          <a:xfrm>
            <a:off x="819152" y="2069300"/>
            <a:ext cx="7403201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Сколько необходимо откладывать в месяц, чтобы сформировать подушку безопасности в размере 120 000 в течение 1 года? Ответ прост: 120 000  рублей делим на 12 месяцев и получаем 10 000 руб./мес. А если на остаток начисляются ежемесячно проценты? </a:t>
            </a:r>
          </a:p>
        </p:txBody>
      </p:sp>
      <p:sp>
        <p:nvSpPr>
          <p:cNvPr id="344" name="Shape 344"/>
          <p:cNvSpPr/>
          <p:nvPr/>
        </p:nvSpPr>
        <p:spPr>
          <a:xfrm>
            <a:off x="908499" y="2992627"/>
            <a:ext cx="7403204" cy="815337"/>
          </a:xfrm>
          <a:prstGeom prst="rect">
            <a:avLst/>
          </a:prstGeom>
          <a:ln w="12700">
            <a:solidFill>
              <a:srgbClr val="0EBACE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Ключевое отличие принципа простых и сложных процентов в том, что при простом проценте доход приносит только первоначальная сумма , а при сложном – начальная сумма и ранее полученные проценты</a:t>
            </a:r>
          </a:p>
        </p:txBody>
      </p:sp>
      <p:sp>
        <p:nvSpPr>
          <p:cNvPr id="345" name="Shape 345"/>
          <p:cNvSpPr/>
          <p:nvPr/>
        </p:nvSpPr>
        <p:spPr>
          <a:xfrm>
            <a:off x="908499" y="3915957"/>
            <a:ext cx="177624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Простые проценты:</a:t>
            </a:r>
          </a:p>
        </p:txBody>
      </p:sp>
      <p:pic>
        <p:nvPicPr>
          <p:cNvPr id="346" name="image18.png" descr="простые % формула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499" y="4285286"/>
            <a:ext cx="1970741" cy="49983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6281306" y="3882328"/>
            <a:ext cx="1941050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Сложные проценты:</a:t>
            </a:r>
          </a:p>
        </p:txBody>
      </p:sp>
      <p:pic>
        <p:nvPicPr>
          <p:cNvPr id="348" name="image19.png" descr="2016-10-10_18-01-5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66778" y="4285286"/>
            <a:ext cx="2495166" cy="56708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819150" y="4743973"/>
            <a:ext cx="7492552" cy="199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 – сумма привлеченных в депозит денежных средств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 - сумма банковского вклада (депозита) с процентами,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КД – количество дней начисления процентов по привлеченному вкладу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КДвП – количество дней в одном периоде, по окончании которого происходит начисление процентов и капитализация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КП – количество таких периодов в течение срока вклада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 – количество дней в календарному году (365 или 366)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1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ПС – годовая процентная ставка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1637345" y="2233403"/>
            <a:ext cx="3484050" cy="10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Какое преимущество дает принцип сложных процентов, если вкладывать 100  000 рублей под 10% годовых в течение последующих 20 лет.</a:t>
            </a:r>
          </a:p>
        </p:txBody>
      </p:sp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628650" y="1527645"/>
            <a:ext cx="4314825" cy="6676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100 000 под 10%</a:t>
            </a:r>
          </a:p>
        </p:txBody>
      </p:sp>
      <p:sp>
        <p:nvSpPr>
          <p:cNvPr id="353" name="Shape 353"/>
          <p:cNvSpPr>
            <a:spLocks noGrp="1"/>
          </p:cNvSpPr>
          <p:nvPr>
            <p:ph type="sldNum" sz="quarter" idx="4294967295"/>
          </p:nvPr>
        </p:nvSpPr>
        <p:spPr>
          <a:xfrm>
            <a:off x="8337091" y="6404295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354" name="image20.png" descr="График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5620" y="3322723"/>
            <a:ext cx="1869664" cy="3033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21.png" descr="2016-10-10_18-32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6568" y="1741790"/>
            <a:ext cx="1698052" cy="4660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4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Group 360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57" name="image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image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762001" y="4181823"/>
            <a:ext cx="3282490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Сайты рейтингов, ранжирующих банки по различным публичным показателям.</a:t>
            </a:r>
          </a:p>
        </p:txBody>
      </p:sp>
      <p:sp>
        <p:nvSpPr>
          <p:cNvPr id="363" name="Shape 363"/>
          <p:cNvSpPr/>
          <p:nvPr/>
        </p:nvSpPr>
        <p:spPr>
          <a:xfrm>
            <a:off x="4236720" y="2430014"/>
            <a:ext cx="3964307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Узнайте рейтинг банка, присвоенный ему одним из рейтинговых агентств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Проанализируйте различные показатели работы банка на основании его официальной отчетности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http://www.cbr.ru</a:t>
            </a:r>
            <a:r>
              <a:t>) : обороты, учредители, соотношение собственных и заемных средств и другие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Обратите внимание на удобство и скорость обслуживания, количество банкоматов, интернет-банк и прочее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Почитайте отзывы  </a:t>
            </a:r>
          </a:p>
        </p:txBody>
      </p:sp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628650" y="1466849"/>
            <a:ext cx="5476875" cy="7665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КАК ВЫБРАТЬ БАНК</a:t>
            </a:r>
          </a:p>
        </p:txBody>
      </p:sp>
      <p:sp>
        <p:nvSpPr>
          <p:cNvPr id="365" name="Shape 365"/>
          <p:cNvSpPr>
            <a:spLocks noGrp="1"/>
          </p:cNvSpPr>
          <p:nvPr>
            <p:ph type="sldNum" sz="quarter" idx="4294967295"/>
          </p:nvPr>
        </p:nvSpPr>
        <p:spPr>
          <a:xfrm>
            <a:off x="8203741" y="6404295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762001" y="2430016"/>
            <a:ext cx="3282490" cy="1272537"/>
          </a:xfrm>
          <a:prstGeom prst="rect">
            <a:avLst/>
          </a:prstGeom>
          <a:ln w="12700">
            <a:solidFill>
              <a:srgbClr val="0EBACE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buClr>
                <a:srgbClr val="0EBACE"/>
              </a:buClr>
              <a:buSzPct val="100000"/>
              <a:buFont typeface="Wingdings"/>
              <a:buChar char="✓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hlinkClick r:id="rId3"/>
              </a:rPr>
              <a:t> http://www.sravni.ru/banki/rating/</a:t>
            </a:r>
            <a:endParaRPr>
              <a:solidFill>
                <a:srgbClr val="4D4D4C"/>
              </a:solidFill>
              <a:uFill>
                <a:solidFill>
                  <a:srgbClr val="0563C1"/>
                </a:solidFill>
              </a:uFill>
            </a:endParaRPr>
          </a:p>
          <a:p>
            <a:pPr>
              <a:spcBef>
                <a:spcPts val="1200"/>
              </a:spcBef>
              <a:buClr>
                <a:srgbClr val="0EBACE"/>
              </a:buClr>
              <a:buSzPct val="100000"/>
              <a:buFont typeface="Wingdings"/>
              <a:buChar char="✓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hlinkClick r:id="rId4"/>
              </a:rPr>
              <a:t> http://www.banki.ru/banks/ratings/</a:t>
            </a:r>
            <a:endParaRPr>
              <a:solidFill>
                <a:srgbClr val="4D4D4C"/>
              </a:solidFill>
              <a:uFill>
                <a:solidFill>
                  <a:srgbClr val="0563C1"/>
                </a:solidFill>
              </a:uFill>
            </a:endParaRPr>
          </a:p>
          <a:p>
            <a:pPr>
              <a:spcBef>
                <a:spcPts val="1200"/>
              </a:spcBef>
              <a:buClr>
                <a:srgbClr val="0EBACE"/>
              </a:buClr>
              <a:buSzPct val="100000"/>
              <a:buFont typeface="Wingdings"/>
              <a:buChar char="✓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hlinkClick r:id="rId5"/>
              </a:rPr>
              <a:t> http://bankir.ru/rating/</a:t>
            </a:r>
            <a:endParaRPr>
              <a:solidFill>
                <a:srgbClr val="4D4D4C"/>
              </a:solidFill>
              <a:uFill>
                <a:solidFill>
                  <a:srgbClr val="0563C1"/>
                </a:solidFill>
              </a:uFill>
            </a:endParaRPr>
          </a:p>
          <a:p>
            <a:pPr>
              <a:spcBef>
                <a:spcPts val="1200"/>
              </a:spcBef>
              <a:buClr>
                <a:srgbClr val="0EBACE"/>
              </a:buClr>
              <a:buSzPct val="100000"/>
              <a:buFont typeface="Wingdings"/>
              <a:buChar char="✓"/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hlinkClick r:id="rId6"/>
              </a:rPr>
              <a:t> http://raexpert.ru/ratings/bankcredit/</a:t>
            </a:r>
          </a:p>
        </p:txBody>
      </p:sp>
      <p:pic>
        <p:nvPicPr>
          <p:cNvPr id="367" name="image4.png"/>
          <p:cNvPicPr>
            <a:picLocks noChangeAspect="1"/>
          </p:cNvPicPr>
          <p:nvPr/>
        </p:nvPicPr>
        <p:blipFill>
          <a:blip r:embed="rId7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1" name="Group 37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68" name="image1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image1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" name="image2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587373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СТРАХОВАНИЕ – ЗАЩИТА ОТ РИСКОВ</a:t>
            </a:r>
          </a:p>
        </p:txBody>
      </p:sp>
      <p:sp>
        <p:nvSpPr>
          <p:cNvPr id="375" name="Shape 375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grpSp>
        <p:nvGrpSpPr>
          <p:cNvPr id="379" name="Group 379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7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0" name="Shape 380"/>
          <p:cNvSpPr/>
          <p:nvPr/>
        </p:nvSpPr>
        <p:spPr>
          <a:xfrm>
            <a:off x="711198" y="2315292"/>
            <a:ext cx="7219347" cy="133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Каждый из нас хотел бы избежать различных неблагоприятных событий, но предвидеть их возникновение не в наших силах. Зато можно снизить влияние подобных событий на нашу жизнь, то есть защититься от различных рисков возникновения непредвиденных ситуаций, влекущих за собой финансовые потери.</a:t>
            </a:r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Для защиты от рисков существуют различные механизмы финансовой защиты:</a:t>
            </a:r>
          </a:p>
        </p:txBody>
      </p:sp>
      <p:graphicFrame>
        <p:nvGraphicFramePr>
          <p:cNvPr id="381" name="Table 381"/>
          <p:cNvGraphicFramePr/>
          <p:nvPr/>
        </p:nvGraphicFramePr>
        <p:xfrm>
          <a:off x="781050" y="3898381"/>
          <a:ext cx="7581900" cy="2434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79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/>
                        <a:t>НЕБЛАГОПРИЯТНЫЕ СОБЫТИЯ (РИСКИ)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/>
                        <a:t>СТРАХОВАЯ ЗАЩИТА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Смерть кормильца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Накопительное / рисковое страхование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Потеря трудоспособности временная или частичная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Страхование от несчастных случаев, «финансовая подушка безопасности»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Порча или утеря имущества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Имущественное страхование (КИС, КАСКО)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Гражданская ответственность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Страхование гражданской ответственности (ОСАГО, ДСАГО)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Недостаток финансовых ресурсов, риск пережить накопления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23D4DE"/>
                      </a:solidFill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Накопительное стразование жизни, резервный фонд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23D4DE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23D4DE"/>
                      </a:solidFill>
                    </a:lnT>
                    <a:lnB w="12700">
                      <a:solidFill>
                        <a:srgbClr val="23D4D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587373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БЕЗОПАСНОСТЬ ИСТОЧНИКА ДОХОДА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grpSp>
        <p:nvGrpSpPr>
          <p:cNvPr id="389" name="Group 389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8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8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0" name="Shape 390"/>
          <p:cNvSpPr/>
          <p:nvPr/>
        </p:nvSpPr>
        <p:spPr>
          <a:xfrm>
            <a:off x="641681" y="2266112"/>
            <a:ext cx="7895591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первую очередь, важно создать «зонтик» над тем, что приносит основной доход. Если это заработная плата, </a:t>
            </a:r>
            <a:r>
              <a:rPr>
                <a:solidFill>
                  <a:srgbClr val="4D4D4C"/>
                </a:solidFill>
              </a:rPr>
              <a:t>следовательно</a:t>
            </a:r>
            <a:r>
              <a:t>, уход из жизни или потеря трудоспособности основного кормильца может привести к финансовой катастрофе.</a:t>
            </a:r>
          </a:p>
        </p:txBody>
      </p:sp>
      <p:pic>
        <p:nvPicPr>
          <p:cNvPr id="391" name="image2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1680" y="4121150"/>
            <a:ext cx="540007" cy="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1413512" y="3192532"/>
            <a:ext cx="6930391" cy="240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Наличие семьи (муж/жена, дети), будущее которых хотелось бы обезопасить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Человек является единственным (или основным) источником дохода для своей семьи </a:t>
            </a:r>
            <a:endParaRPr>
              <a:solidFill>
                <a:srgbClr val="4D4D4C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Трудовая занятость на травмоопасном производстве, работа так или иначе связана с риском для жизни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Частые с поездки за рулем, управление или перемещение на личном автомобиле </a:t>
            </a:r>
            <a:endParaRPr>
              <a:solidFill>
                <a:srgbClr val="4D4D4C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Увлечение экстремальными видами спорта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Отсутствие резервных накоплений, позволяющих обеспечить финансами на 3–6 месяцев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Отсутствие финансовой поддержки (родители, родственники, близкие друзья) в случае непредвиденных неприятных обстоятельств. </a:t>
            </a:r>
          </a:p>
        </p:txBody>
      </p:sp>
      <p:sp>
        <p:nvSpPr>
          <p:cNvPr id="393" name="Shape 393"/>
          <p:cNvSpPr/>
          <p:nvPr/>
        </p:nvSpPr>
        <p:spPr>
          <a:xfrm>
            <a:off x="750264" y="5730240"/>
            <a:ext cx="7809870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Если присутствует ответ «да» хотя бы на один из этих вопросов, то стоит задуматься о приобретении полиса страхования жизни.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587373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СТРАХОВАНИЕ ЖИЗНИ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grpSp>
        <p:nvGrpSpPr>
          <p:cNvPr id="401" name="Group 40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39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2" name="image23.png" descr="Страхование жизни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6425" y="2021564"/>
            <a:ext cx="8221775" cy="4347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grpSp>
        <p:nvGrpSpPr>
          <p:cNvPr id="409" name="Group 409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0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0" name="image24.png" descr="принцип работы страхования жизни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4216" y="1225084"/>
            <a:ext cx="8356152" cy="45094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3" name="Group 413"/>
          <p:cNvGrpSpPr/>
          <p:nvPr/>
        </p:nvGrpSpPr>
        <p:grpSpPr>
          <a:xfrm>
            <a:off x="971016" y="5689316"/>
            <a:ext cx="7301908" cy="679629"/>
            <a:chOff x="0" y="0"/>
            <a:chExt cx="7301907" cy="679627"/>
          </a:xfrm>
        </p:grpSpPr>
        <p:sp>
          <p:nvSpPr>
            <p:cNvPr id="411" name="Shape 411"/>
            <p:cNvSpPr/>
            <p:nvPr/>
          </p:nvSpPr>
          <p:spPr>
            <a:xfrm>
              <a:off x="-1" y="-1"/>
              <a:ext cx="7301909" cy="679629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-1" y="-1"/>
              <a:ext cx="7301909" cy="535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В результате страхового случая компания сделает выплату, которую можно направить на лечение и восстановление здоровья. В случае необратимых обстоятельств финансово поддержит семью.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587373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НАКОПИТЕЛЬНОЕ СТРАХОВАНИЕ ЖИЗНИ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grpSp>
        <p:nvGrpSpPr>
          <p:cNvPr id="421" name="Group 42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1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2" name="image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3428" y="2430014"/>
            <a:ext cx="3110914" cy="3107191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4153231" y="2430014"/>
            <a:ext cx="4384041" cy="320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Длительный срок защиты -от 5 лет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Выплаты сразу после признания случая страховым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несчастном случае выплата производится из средств страховой компании. Основной капитал накоплений не расходуется.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случае ухода из жизни застрахованного семье выплачивается полная сумма по договору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Выгодоприобретатель назначается застрахованным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Выплаты расходуются по усмотрению клиента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Дисциплина в накоплении и в защите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Надежный инструмент: страхование жизни находится под жестким контролем государства!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984500" y="4226776"/>
            <a:ext cx="2316480" cy="4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28650" y="1565745"/>
            <a:ext cx="6924675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ФИНАНСОВАЯ ГРАМОТНОСТЬ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43" name="Group 143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14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Shape 144"/>
          <p:cNvSpPr/>
          <p:nvPr/>
        </p:nvSpPr>
        <p:spPr>
          <a:xfrm>
            <a:off x="723613" y="2354576"/>
            <a:ext cx="7182168" cy="373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Вопросы финансов затрагивают все сферы жизни современного человека, а  финансовая грамотность стала необходимым жизненным навыком, как умение читать и писать. Финансово грамотный человек подсчитывает свои расходы и доходы, ведёт семейный или личный бюджет, не влезает в излишние долги, имеет финансовую «подушку безопасности». Финансовая грамотность дает возможность управлять своим финансовым благополучием, строить долгосрочные планы и добиваться успеха.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Проект  «Содействие повышению уровня финансовой грамотности населения и развитию финансового образования в Российской Федерации» реализуется Министерством финансов Российской Федерации совместно с Всемирным банком.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Цель -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финансам.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628646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ИСТОРИЯ</a:t>
            </a:r>
          </a:p>
        </p:txBody>
      </p:sp>
      <p:sp>
        <p:nvSpPr>
          <p:cNvPr id="427" name="Shape 427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grpSp>
        <p:nvGrpSpPr>
          <p:cNvPr id="431" name="Group 43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2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2" name="image2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0" y="2257006"/>
            <a:ext cx="2945184" cy="2246579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3648073" y="2257005"/>
            <a:ext cx="4897490" cy="378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Год назад моего близкого друга сбила машина. Своих сбережений другу не хватило, на три месяца он практически лишился доходов, и я одолжил ему приличную сумму.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История произвела на меня впечатление – перспектива оказаться беспомощным просителем в результате серьезной травмы не радовала.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Поскольку на родительскую поддержку мне рассчитывать не приходилось, то я решил застраховаться от несчастного случая. За полис сроком на один год заплатил </a:t>
            </a:r>
            <a:r>
              <a:rPr b="1"/>
              <a:t>10 тыс. рублей</a:t>
            </a:r>
            <a:r>
              <a:t>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Страховка гарантировала приличное возмещение при различных несчастных случаях. Например, максимальный размер возмещения (страховая сумма) при получении травмы, которая не повлекла за собой инвалидности, по моей страховке составлял 500 тыс. рублей. </a:t>
            </a:r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9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Через три месяца после приобретения страховки я поскользнулся во время гололеда и сломал себе ключицу и три ребра. Выплата составила </a:t>
            </a:r>
            <a:r>
              <a:rPr b="1"/>
              <a:t>112,5 тыс. рублей </a:t>
            </a:r>
            <a:r>
              <a:t>(15% от страховой суммы). Эти деньги скомпенсировали мне временную потерю трудоспособности.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628646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ПЕНСИОННОЕ СТРАХОВАНИЕ ЖИЗНИ</a:t>
            </a:r>
          </a:p>
        </p:txBody>
      </p:sp>
      <p:sp>
        <p:nvSpPr>
          <p:cNvPr id="437" name="Shape 437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3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2" name="image2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9716" y="3874418"/>
            <a:ext cx="2952751" cy="2176972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722282" y="2400193"/>
            <a:ext cx="7301897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Человек сам планомерно создает для себя капитал к «золотому возрасту», при этом его жизнь и здоровье застрахованы!</a:t>
            </a:r>
          </a:p>
        </p:txBody>
      </p:sp>
      <p:sp>
        <p:nvSpPr>
          <p:cNvPr id="444" name="Shape 444"/>
          <p:cNvSpPr/>
          <p:nvPr/>
        </p:nvSpPr>
        <p:spPr>
          <a:xfrm>
            <a:off x="4317350" y="3121941"/>
            <a:ext cx="3689849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456" indent="-2000199"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Преимущества полиса:</a:t>
            </a:r>
          </a:p>
          <a:p>
            <a:pPr marL="285742" indent="-285742"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Избежать финансовой зависимости от родственников, детей, государства при выходе на пенсию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Обеспечить себе гарантированную пенсию раньше пенсионного возраста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Финансовый резерв при проблемах со здоровьем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Получение дополнительного дохода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Уверенность в сохранности капитала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sldNum" sz="quarter" idx="4294967295"/>
          </p:nvPr>
        </p:nvSpPr>
        <p:spPr>
          <a:xfrm>
            <a:off x="8283113" y="6395715"/>
            <a:ext cx="282730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t>32</a:t>
            </a:fld>
            <a:endParaRPr/>
          </a:p>
        </p:txBody>
      </p:sp>
      <p:grpSp>
        <p:nvGrpSpPr>
          <p:cNvPr id="450" name="Group 450"/>
          <p:cNvGrpSpPr/>
          <p:nvPr/>
        </p:nvGrpSpPr>
        <p:grpSpPr>
          <a:xfrm>
            <a:off x="6086230" y="-3356"/>
            <a:ext cx="3044754" cy="2430024"/>
            <a:chOff x="-1" y="-1"/>
            <a:chExt cx="3044752" cy="2430022"/>
          </a:xfrm>
        </p:grpSpPr>
        <p:pic>
          <p:nvPicPr>
            <p:cNvPr id="44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3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8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3"/>
              <a:ext cx="1213460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9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5205" y="264611"/>
              <a:ext cx="1413746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1" name="image4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28.png" descr="пенс страх жизни.png"/>
          <p:cNvPicPr>
            <a:picLocks noChangeAspect="1"/>
          </p:cNvPicPr>
          <p:nvPr/>
        </p:nvPicPr>
        <p:blipFill>
          <a:blip r:embed="rId5">
            <a:extLst/>
          </a:blip>
          <a:srcRect t="18446"/>
          <a:stretch>
            <a:fillRect/>
          </a:stretch>
        </p:blipFill>
        <p:spPr>
          <a:xfrm>
            <a:off x="320873" y="2187891"/>
            <a:ext cx="8502451" cy="4492946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628646" y="1309546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ПЕНСИОННОЕ СТРАХОВАНИЕ ЖИЗНИ</a:t>
            </a:r>
          </a:p>
        </p:txBody>
      </p:sp>
      <p:grpSp>
        <p:nvGrpSpPr>
          <p:cNvPr id="456" name="Group 456"/>
          <p:cNvGrpSpPr/>
          <p:nvPr/>
        </p:nvGrpSpPr>
        <p:grpSpPr>
          <a:xfrm>
            <a:off x="7779741" y="6174210"/>
            <a:ext cx="756202" cy="509049"/>
            <a:chOff x="-1" y="-1"/>
            <a:chExt cx="756201" cy="509047"/>
          </a:xfrm>
        </p:grpSpPr>
        <p:sp>
          <p:nvSpPr>
            <p:cNvPr id="454" name="Shape 454"/>
            <p:cNvSpPr/>
            <p:nvPr/>
          </p:nvSpPr>
          <p:spPr>
            <a:xfrm>
              <a:off x="-2" y="-2"/>
              <a:ext cx="756203" cy="5090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>
                <a:defRPr sz="1200">
                  <a:solidFill>
                    <a:srgbClr val="797979"/>
                  </a:solidFill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-2" y="239806"/>
              <a:ext cx="756203" cy="269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>
                <a:defRPr sz="1200">
                  <a:solidFill>
                    <a:srgbClr val="797979"/>
                  </a:solidFill>
                </a:defRPr>
              </a:lvl1pPr>
            </a:lstStyle>
            <a:p>
              <a:r>
                <a:t>32</a:t>
              </a:r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>
            <a:spLocks noGrp="1"/>
          </p:cNvSpPr>
          <p:nvPr>
            <p:ph type="title"/>
          </p:nvPr>
        </p:nvSpPr>
        <p:spPr>
          <a:xfrm>
            <a:off x="628650" y="1309546"/>
            <a:ext cx="6991350" cy="9474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ИНВЕСТИЦИОННОЕ СТРАХОВАНИЕ ЖИЗНИ</a:t>
            </a:r>
          </a:p>
        </p:txBody>
      </p:sp>
      <p:sp>
        <p:nvSpPr>
          <p:cNvPr id="460" name="Shape 460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grpSp>
        <p:nvGrpSpPr>
          <p:cNvPr id="464" name="Group 464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6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3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5" name="image2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9716" y="2257006"/>
            <a:ext cx="7632701" cy="933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3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716" y="3217834"/>
            <a:ext cx="4243388" cy="3084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3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98746" y="3217834"/>
            <a:ext cx="3438529" cy="2030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xfrm>
            <a:off x="601308" y="1309546"/>
            <a:ext cx="7200901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СТРАХОВАНИЕ ИМУЩЕСТВА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grpSp>
        <p:nvGrpSpPr>
          <p:cNvPr id="475" name="Group 475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7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6" name="Shape 476"/>
          <p:cNvSpPr/>
          <p:nvPr/>
        </p:nvSpPr>
        <p:spPr>
          <a:xfrm>
            <a:off x="760384" y="2166079"/>
            <a:ext cx="730189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Каждая семья мечтает о собственной квартире/доме, даче, машине. Страхование имущества - это надежный и экономичный способ уберечь себя и своих близких от риска лишиться того, что создавалось долгие годы.</a:t>
            </a:r>
          </a:p>
        </p:txBody>
      </p:sp>
      <p:sp>
        <p:nvSpPr>
          <p:cNvPr id="477" name="Shape 477"/>
          <p:cNvSpPr/>
          <p:nvPr/>
        </p:nvSpPr>
        <p:spPr>
          <a:xfrm>
            <a:off x="760383" y="3089405"/>
            <a:ext cx="7926417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456" indent="-2000199"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Какое имущество необходимо застраховать в первую очередь: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Потеря которого не может быть восполнена или его восстановление требует очень больших финансовых затрат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Благодаря которому формируется основная часть семейного бюджета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 продажей которого связано осуществление других важных целей семьи.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Объектом страхования может быть как движимое, так и недвижимое имущество.</a:t>
            </a:r>
          </a:p>
        </p:txBody>
      </p:sp>
      <p:pic>
        <p:nvPicPr>
          <p:cNvPr id="478" name="image32.png" descr="ОБЪЕКТЫ СТРАХОВАНИЯ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7974" y="5331690"/>
            <a:ext cx="6413018" cy="1402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>
            <a:spLocks noGrp="1"/>
          </p:cNvSpPr>
          <p:nvPr>
            <p:ph type="title"/>
          </p:nvPr>
        </p:nvSpPr>
        <p:spPr>
          <a:xfrm>
            <a:off x="601308" y="1309546"/>
            <a:ext cx="7200901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ЧТО ДЕЛАТЬ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grpSp>
        <p:nvGrpSpPr>
          <p:cNvPr id="486" name="Group 486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8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4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5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7" name="image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308" y="3110158"/>
            <a:ext cx="3567875" cy="236708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>
            <a:off x="4476751" y="2308541"/>
            <a:ext cx="4181474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Во-первых</a:t>
            </a:r>
            <a:r>
              <a:rPr b="0">
                <a:solidFill>
                  <a:srgbClr val="4D4D4C"/>
                </a:solidFill>
              </a:rPr>
              <a:t>, подумайте о потенциальных рисках, которым подвержены: жизнь, здоровье, трудоспособность, источники дохода  и основные материальные ценности...  </a:t>
            </a:r>
            <a:endParaRPr>
              <a:solidFill>
                <a:srgbClr val="4D4D4C"/>
              </a:solidFill>
            </a:endParaRPr>
          </a:p>
          <a:p>
            <a:pPr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Во-вторых</a:t>
            </a:r>
            <a:r>
              <a:rPr b="0">
                <a:solidFill>
                  <a:srgbClr val="4D4D4C"/>
                </a:solidFill>
              </a:rPr>
              <a:t>, оцените финансовые последствия каждого из рисков, сколько будет стоит потеря имущества и трудоспособности и как это повлияет на ваше будущее. </a:t>
            </a:r>
            <a:endParaRPr>
              <a:solidFill>
                <a:srgbClr val="4D4D4C"/>
              </a:solidFill>
            </a:endParaRPr>
          </a:p>
          <a:p>
            <a:pPr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В-третьих</a:t>
            </a:r>
            <a:r>
              <a:rPr b="0">
                <a:solidFill>
                  <a:srgbClr val="4D4D4C"/>
                </a:solidFill>
              </a:rPr>
              <a:t>, разработайте механизмы защиты от этих рисков: </a:t>
            </a:r>
            <a:endParaRPr>
              <a:solidFill>
                <a:srgbClr val="4D4D4C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Резервный фонд («Подушка финансовой безопасности»)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Страхование жизни и здоровья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Страхование имущества и ответственности.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601308" y="1309546"/>
            <a:ext cx="7200901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ПРИ ВЫБОРЕ ПРОГРАММЫ 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grpSp>
        <p:nvGrpSpPr>
          <p:cNvPr id="496" name="Group 496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49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5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7" name="image3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983" y="3745765"/>
            <a:ext cx="2275198" cy="1766963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769909" y="2196924"/>
            <a:ext cx="730189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При выборе программы страхования придерживайтесь следующего алгоритма: </a:t>
            </a:r>
          </a:p>
        </p:txBody>
      </p:sp>
      <p:sp>
        <p:nvSpPr>
          <p:cNvPr id="499" name="Shape 499"/>
          <p:cNvSpPr/>
          <p:nvPr/>
        </p:nvSpPr>
        <p:spPr>
          <a:xfrm>
            <a:off x="3241024" y="2860262"/>
            <a:ext cx="4783159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Определите объект страхования: загородный дом, квартира, автомобиль, дача, домашнее имущество и т.д.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Выявите риски, связанные с имуществом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Выберите страховую компанию, занимающиеся страхованием выбранного имущества, обратив внимание на стаж ее работы, учредителей, филиальную сеть, рейтинги надежности и отзывы клиентов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Выберите несколько страховых программ, покрывающих необходимые вам риски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Сравните стоимость страхования по выбранным программам при одинаковом «наборе» рисков и сумме возмещения ущерба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Изучите условия и заключите договор страхования.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29994" y="3904177"/>
            <a:ext cx="8016094" cy="1005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cap="none" dirty="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rPr>
              <a:t>Оценка полезности </a:t>
            </a:r>
            <a:br>
              <a:rPr lang="ru-RU" sz="2567" dirty="0"/>
            </a:br>
            <a:r>
              <a:rPr lang="ru-RU" sz="2700" cap="none" dirty="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rPr>
              <a:t>тест</a:t>
            </a:r>
            <a:endParaRPr lang="ru-RU" sz="2700" cap="none" dirty="0">
              <a:solidFill>
                <a:srgbClr val="D9562C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25A40B1-116C-460A-9691-0B739BC2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843" y="1331929"/>
            <a:ext cx="4826135" cy="25722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6315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10" name="Shape 510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grpSp>
        <p:nvGrpSpPr>
          <p:cNvPr id="514" name="Group 514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51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3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5" name="Shape 515"/>
          <p:cNvSpPr/>
          <p:nvPr/>
        </p:nvSpPr>
        <p:spPr>
          <a:xfrm>
            <a:off x="628650" y="2263117"/>
            <a:ext cx="7301897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1. Обычные ежемесячные расходы семьи составляют 30 000 руб. в месяц. Какого размера должна быть финансовая подушка безопасности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30 000 руб.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90 000 руб.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Чем больше, тем лучше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Никакая подушка безопасности не нужна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2. Лучшим вариантом источников дохода для устойчивости семейного бюджета является: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Один большой источник дохода, например, 30 000 руб.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Несколько источников дохода, в сумме составляющих 30.000 руб.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Лучший источник дохода – банковские кредиты или кредитные карты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19" name="Shape 519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grpSp>
        <p:nvGrpSpPr>
          <p:cNvPr id="523" name="Group 523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52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4" name="Shape 524"/>
          <p:cNvSpPr/>
          <p:nvPr/>
        </p:nvSpPr>
        <p:spPr>
          <a:xfrm>
            <a:off x="628650" y="2233402"/>
            <a:ext cx="7452681" cy="320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3. Лучший вариант хранения денег на непредвиденные расходы: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Текущий или срочный банковский вклад, частично наличные деньги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Драгоценности, которые в случае чего можно заложить в ломбард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Когда мне понадобятся деньги, я их займу в банке или «до зарплаты» 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4. Страхование – это: 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Это пустая трата денег, со мной всё будет хорошо.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Это для богатых, а у меня нечего страховать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Это «финансовый зонтик», который поможет в непредвиденных ситуациях – потеря работы, порча имущества, проблемы со здоровьем и т.д.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28649" y="1565745"/>
            <a:ext cx="7006591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ЛИЧНЫЙ ФИНАНСОВЫЙ ПЛАН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52" name="Group 152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14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3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0" y="3193239"/>
            <a:ext cx="2133600" cy="2133601"/>
          </a:xfrm>
          <a:prstGeom prst="rect">
            <a:avLst/>
          </a:prstGeom>
          <a:ln w="12700">
            <a:miter lim="400000"/>
          </a:ln>
          <a:effectLst>
            <a:outerShdw blurRad="63500" dist="635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54" name="Shape 154"/>
          <p:cNvSpPr/>
          <p:nvPr/>
        </p:nvSpPr>
        <p:spPr>
          <a:xfrm>
            <a:off x="3208019" y="3193238"/>
            <a:ext cx="5638806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20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Для чего нужен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правильно строить финансовый план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Какие типичные ошибки могут свести на «НЕТ» любой финансовый план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Важные шаги для защиты от рисков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628646" y="1612270"/>
            <a:ext cx="6039194" cy="667658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28" name="Shape 528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grpSp>
        <p:nvGrpSpPr>
          <p:cNvPr id="532" name="Group 532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52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3" name="Shape 533"/>
          <p:cNvSpPr/>
          <p:nvPr/>
        </p:nvSpPr>
        <p:spPr>
          <a:xfrm>
            <a:off x="779432" y="2366790"/>
            <a:ext cx="7301897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15" indent="-160415" algn="just">
              <a:lnSpc>
                <a:spcPct val="150000"/>
              </a:lnSpc>
              <a:buSzPct val="100000"/>
              <a:buAutoNum type="arabicPeriod" startAt="5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случае страхования человека, как заемщика, его жизнь будет застрахована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пользу застрахованного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пользу банка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пользу страховой компании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6. Вы застраховали автомобиль от угона и ущерба. За время действия страховки, с автомобилем ничего не произошло. Что произойдет после окончания срока действия полиса: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Мне вернут стоимость неиспользованной страховки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Мне бесплатно продлят срок действия страхования еще на 1 год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Страховка просто закончится, для оформления новой страховки также придется оплатить новую страховую премию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37" name="Shape 537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grpSp>
        <p:nvGrpSpPr>
          <p:cNvPr id="541" name="Group 541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53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2" name="Shape 542"/>
          <p:cNvSpPr/>
          <p:nvPr/>
        </p:nvSpPr>
        <p:spPr>
          <a:xfrm>
            <a:off x="647700" y="2319166"/>
            <a:ext cx="7301897" cy="400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7. Как правильно выбрать страховые услуги для защиты семьи от рисков: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 цене, нужно брать самую дешёвую, все равно ничего не случиться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Нужно приобретать у знакомого агента, он поможет с получением выплат по страховому случаю, даже если риск не включен в полис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Нужно определиться с рисками, выбрать надежные страховые компании, сравнить условия при одинаковом наборе рисков, изучить договор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8. Чем отличается страховая сумма от страховой премии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Страховая сумма – это максимальный размер страхового покрытия, страховая премия – то, сколько страховая компания выплатит в конкретном случае</a:t>
            </a:r>
          </a:p>
          <a:p>
            <a:pPr marL="285742" lvl="1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Страховая сумма – это максимальный размер страхового покрытия, страхования премия – стоимость страхования</a:t>
            </a:r>
          </a:p>
          <a:p>
            <a:pPr marL="285742" lvl="1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Shape 545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46" name="Shape 546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grpSp>
        <p:nvGrpSpPr>
          <p:cNvPr id="550" name="Group 550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54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9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1" name="Shape 551"/>
          <p:cNvSpPr/>
          <p:nvPr/>
        </p:nvSpPr>
        <p:spPr>
          <a:xfrm>
            <a:off x="647700" y="2437196"/>
            <a:ext cx="7722869" cy="400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797979"/>
              </a:buClr>
              <a:buSzPct val="100000"/>
              <a:buAutoNum type="arabicPeriod" startAt="9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Какова максимальная сумма страховых выплат для вкладчиков (в случае прекращения деятельности банка), производимая через государственное Агентство по страхованию вкладов (АСВ)?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700 000 рублей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1 400 000 рублей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3 000 000 рублей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Государство должно возместить все деньги, которые лежат в банке, если банк прекратил свою деятельность.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Нет никакой страховки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10. Я могу достичь своих жизненных целей (например, купить новый автомобиль, съездить в отпуск или сделать ремонт в квартире) следующими способами: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Взяв деньги в долг у родственников и на них совершать покупки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Оценить свою цель в денежном выражении и рассчитать сколько я могу откладывать для ее достижения каждый месяц, в том числе с использованием банковского вклада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Найти изображение цели, распечатать его и регулярно представлять ее достижение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55" name="Shape 555"/>
          <p:cNvSpPr>
            <a:spLocks noGrp="1"/>
          </p:cNvSpPr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grpSp>
        <p:nvGrpSpPr>
          <p:cNvPr id="559" name="Group 559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55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8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0" name="Shape 560"/>
          <p:cNvSpPr/>
          <p:nvPr/>
        </p:nvSpPr>
        <p:spPr>
          <a:xfrm>
            <a:off x="722282" y="2385840"/>
            <a:ext cx="7301897" cy="213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11. В какой валюте лучше всего делать сбережения достижения своей цели (ремонта в квартире, приобретения автомобиля, загородного дома, учебы детей в частном учебном заведении, и т.д.)</a:t>
            </a:r>
          </a:p>
          <a:p>
            <a:pPr marL="285742" indent="-285742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долларах или евро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фунтах стерлингов, поскольку Великобритания вышла из Евросоюза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Равными долями в долларах и рублях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той валюте, в которой будет осуществляться целевая покупка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715208" y="3904177"/>
            <a:ext cx="8130880" cy="1005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cap="none" dirty="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rPr>
              <a:t>СПАСИБО ЗА ВНИМАНИЕ!</a:t>
            </a:r>
            <a:br>
              <a:rPr lang="ru-RU" sz="4400" cap="none" dirty="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700" dirty="0">
                <a:solidFill>
                  <a:srgbClr val="5AB8CB"/>
                </a:solidFill>
                <a:latin typeface="+mn-lt"/>
              </a:rPr>
              <a:t>ДО СВИДАНИЯ!</a:t>
            </a:r>
            <a:br>
              <a:rPr lang="ru-RU" sz="2800" dirty="0">
                <a:solidFill>
                  <a:srgbClr val="5AB8CB"/>
                </a:solidFill>
                <a:latin typeface="+mn-lt"/>
              </a:rPr>
            </a:br>
            <a:endParaRPr lang="ru-RU" sz="2700" cap="none" dirty="0">
              <a:solidFill>
                <a:srgbClr val="5AB8CB"/>
              </a:solidFill>
              <a:latin typeface="+mn-lt"/>
              <a:ea typeface="Tahoma"/>
              <a:cs typeface="Tahoma"/>
              <a:sym typeface="Calibri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25A40B1-116C-460A-9691-0B739BC2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843" y="1331929"/>
            <a:ext cx="4826135" cy="25722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48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28648" y="1565745"/>
            <a:ext cx="7115176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ЛИЧНЫЙ ФИНАНСОВЫЙ ПЛАН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162" name="Group 162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15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3" name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721" y="2430014"/>
            <a:ext cx="1402156" cy="1780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79924" y="2233141"/>
            <a:ext cx="1651351" cy="217472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952499" y="4408130"/>
            <a:ext cx="712883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Мария и Алексей                                                                              Анна и Валерий</a:t>
            </a:r>
          </a:p>
        </p:txBody>
      </p:sp>
      <p:sp>
        <p:nvSpPr>
          <p:cNvPr id="166" name="Shape 166"/>
          <p:cNvSpPr/>
          <p:nvPr/>
        </p:nvSpPr>
        <p:spPr>
          <a:xfrm>
            <a:off x="3461386" y="2362199"/>
            <a:ext cx="1192136" cy="1488437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9100">
                <a:solidFill>
                  <a:srgbClr val="00D4D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 ?</a:t>
            </a:r>
          </a:p>
        </p:txBody>
      </p:sp>
      <p:sp>
        <p:nvSpPr>
          <p:cNvPr id="167" name="Shape 167"/>
          <p:cNvSpPr/>
          <p:nvPr/>
        </p:nvSpPr>
        <p:spPr>
          <a:xfrm>
            <a:off x="2453637" y="5036820"/>
            <a:ext cx="3535688" cy="9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Одинаковый состав семьи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Одинаковый доход - 60 000 рублей в месяц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Одинаковое стартовое положение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628650" y="1400174"/>
            <a:ext cx="7151369" cy="833230"/>
          </a:xfrm>
          <a:prstGeom prst="rect">
            <a:avLst/>
          </a:prstGeom>
        </p:spPr>
        <p:txBody>
          <a:bodyPr/>
          <a:lstStyle>
            <a:lvl1pPr defTabSz="786383">
              <a:defRPr sz="27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СОСТАВЛЕНИЕ ФИНАНСОВОГО ПЛАНА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175" name="Group 175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17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Shape 176"/>
          <p:cNvSpPr/>
          <p:nvPr/>
        </p:nvSpPr>
        <p:spPr>
          <a:xfrm>
            <a:off x="3375661" y="2781299"/>
            <a:ext cx="1192136" cy="1488437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9100">
                <a:solidFill>
                  <a:srgbClr val="00D4D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 </a:t>
            </a:r>
          </a:p>
        </p:txBody>
      </p:sp>
      <p:pic>
        <p:nvPicPr>
          <p:cNvPr id="177" name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8422" y="2617470"/>
            <a:ext cx="1805478" cy="171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37759" y="2430015"/>
            <a:ext cx="2382026" cy="1567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651157" y="4693918"/>
            <a:ext cx="5633566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3 простых действия для построения финансового плана</a:t>
            </a:r>
          </a:p>
        </p:txBody>
      </p:sp>
      <p:sp>
        <p:nvSpPr>
          <p:cNvPr id="180" name="Shape 180"/>
          <p:cNvSpPr/>
          <p:nvPr/>
        </p:nvSpPr>
        <p:spPr>
          <a:xfrm>
            <a:off x="2114549" y="5213822"/>
            <a:ext cx="6750092" cy="9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Определить свои финансовые цели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Посчитать их будущую стоимость</a:t>
            </a:r>
          </a:p>
          <a:p>
            <a:pPr marL="285742" indent="-285742">
              <a:lnSpc>
                <a:spcPct val="20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Найти подходящий темп движения к целям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628649" y="1565745"/>
            <a:ext cx="6678932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ОПРЕДЕЛЕНИЕ ЦЕЛИ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188" name="Group 188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18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9" name="image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4850" y="3129601"/>
            <a:ext cx="4078214" cy="246157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008138" y="3129600"/>
            <a:ext cx="3073193" cy="240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У каждого человека всегда существует множество желаний: отпуск, свадьба, автомобиль, квартира и т.д. Каждая цель финансового плана имеет два важных параметра: срок ее реализации и стоимость. Исходя из этого, можно посчитать необходимую сумму ежемесячных/ежегодных необходимых вложений в нее.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ОПИСАНИЕ ЦЕЛИ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198" name="Group 198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19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9" name="Shape 199"/>
          <p:cNvSpPr/>
          <p:nvPr/>
        </p:nvSpPr>
        <p:spPr>
          <a:xfrm>
            <a:off x="711201" y="2228849"/>
            <a:ext cx="7370127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Прежде чем принимать решение, связанное с финансами, необходимо все мечты «превратить» в финансовую цель - очень четко материализовать ее, используя три простых показателя: </a:t>
            </a:r>
            <a:endParaRPr b="1">
              <a:solidFill>
                <a:srgbClr val="FCB800"/>
              </a:solidFill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Стоимость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Желаемый срок достижения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Регулярность повторения цели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     Пример 1</a:t>
            </a:r>
          </a:p>
        </p:txBody>
      </p:sp>
      <p:graphicFrame>
        <p:nvGraphicFramePr>
          <p:cNvPr id="200" name="Table 200"/>
          <p:cNvGraphicFramePr/>
          <p:nvPr/>
        </p:nvGraphicFramePr>
        <p:xfrm>
          <a:off x="838200" y="4394839"/>
          <a:ext cx="7813040" cy="1483359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95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519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СТОИМОСТЬ, РУБ.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СРОК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РЕГУЛЯРНОСТЬ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Поездка в отпуск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50 000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 месяцев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раза в год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Покупка автомобиля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400 000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 месяцев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раз в 3 года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Свадьба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250 000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года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единожды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4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28646" y="1565745"/>
            <a:ext cx="6039194" cy="6676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ПРИМЕР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208" name="Group 208"/>
          <p:cNvGrpSpPr/>
          <p:nvPr/>
        </p:nvGrpSpPr>
        <p:grpSpPr>
          <a:xfrm>
            <a:off x="6099249" y="-5"/>
            <a:ext cx="3044756" cy="2430024"/>
            <a:chOff x="-1" y="-1"/>
            <a:chExt cx="3044755" cy="2430022"/>
          </a:xfrm>
        </p:grpSpPr>
        <p:pic>
          <p:nvPicPr>
            <p:cNvPr id="20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-2" y="-2"/>
              <a:ext cx="3044756" cy="1285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5" y="682673"/>
              <a:ext cx="1213459" cy="1747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1"/>
              <a:ext cx="1413748" cy="93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9" name="Shape 209"/>
          <p:cNvSpPr/>
          <p:nvPr/>
        </p:nvSpPr>
        <p:spPr>
          <a:xfrm>
            <a:off x="4610101" y="2066924"/>
            <a:ext cx="2764362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Ирина и Игорь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Возраст: 36,39, 6 и 13 лет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Доход: 60 000 рублей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Расход: 40 000. - 50 000 рублей 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Желают: 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Обучить детей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Жить на пенсии достойно</a:t>
            </a:r>
          </a:p>
        </p:txBody>
      </p:sp>
      <p:pic>
        <p:nvPicPr>
          <p:cNvPr id="210" name="image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012" y="2159197"/>
            <a:ext cx="2954847" cy="184678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1" name="Table 211"/>
          <p:cNvGraphicFramePr/>
          <p:nvPr/>
        </p:nvGraphicFramePr>
        <p:xfrm>
          <a:off x="888434" y="4778028"/>
          <a:ext cx="7443333" cy="1574799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48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519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ЦЕЛЬ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ГОД РЕАЛИЗАЦИИ ЦЕЛИ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ТЕКУЩАЯ СТОИМОСТЬ, РУБ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старшего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2022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EBACE"/>
                      </a:solidFill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Обучение младшего ребенка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800 000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 на пенсию (или пассивный доход)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2034 (начало выплат)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20 000 /мес. на 20 лет (4 800 000 руб)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3012</Words>
  <Application>Microsoft Office PowerPoint</Application>
  <PresentationFormat>Экран (4:3)</PresentationFormat>
  <Paragraphs>402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Lucida Grande</vt:lpstr>
      <vt:lpstr>Tahoma</vt:lpstr>
      <vt:lpstr>Times</vt:lpstr>
      <vt:lpstr>Wingdings</vt:lpstr>
      <vt:lpstr>Office Theme</vt:lpstr>
      <vt:lpstr>Личное финансовое планирование  октябрь 2018</vt:lpstr>
      <vt:lpstr>ФИО СПИКЕРА</vt:lpstr>
      <vt:lpstr>ФИНАНСОВАЯ ГРАМОТНОСТЬ</vt:lpstr>
      <vt:lpstr>ЛИЧНЫЙ ФИНАНСОВЫЙ ПЛАН</vt:lpstr>
      <vt:lpstr>ЛИЧНЫЙ ФИНАНСОВЫЙ ПЛАН</vt:lpstr>
      <vt:lpstr>СОСТАВЛЕНИЕ ФИНАНСОВОГО ПЛАНА</vt:lpstr>
      <vt:lpstr>ОПРЕДЕЛЕНИЕ ЦЕЛИ</vt:lpstr>
      <vt:lpstr>ОПИСАНИЕ ЦЕЛИ</vt:lpstr>
      <vt:lpstr>ПРИМЕР</vt:lpstr>
      <vt:lpstr>БУДУЩАЯ СТОИМОСТЬ</vt:lpstr>
      <vt:lpstr>ДОСТИЖЕНИЕ ЦЕЛИ</vt:lpstr>
      <vt:lpstr>ВЫБОР ПОКАЗАТЕЛЕЙ ДОХОДНОСТИ</vt:lpstr>
      <vt:lpstr>Презентация PowerPoint</vt:lpstr>
      <vt:lpstr>ПРИМЕР</vt:lpstr>
      <vt:lpstr>ЧАСТЫЕ ОШИБКИ</vt:lpstr>
      <vt:lpstr>ЗАЩИТА КАПИТАЛА ПРИ СОСТАВЛЕНИИ ЛФП</vt:lpstr>
      <vt:lpstr>ОСНОВЫ УСТОЙЧИВОСТИ БЮДЖЕТА</vt:lpstr>
      <vt:lpstr>ПОДУШКА БЕЗОПАСНОСТИ</vt:lpstr>
      <vt:lpstr>КАК СФОРМИРОВАТЬ</vt:lpstr>
      <vt:lpstr>ГДЕ ХРАНИТЬ</vt:lpstr>
      <vt:lpstr>ПРИ ВЫБОРЕ ДЕПОЗИТА</vt:lpstr>
      <vt:lpstr>ВЫГОДНАЯ КАПИТАЛИЗАЦИЯ</vt:lpstr>
      <vt:lpstr>100 000 под 10%</vt:lpstr>
      <vt:lpstr>КАК ВЫБРАТЬ БАНК</vt:lpstr>
      <vt:lpstr>СТРАХОВАНИЕ – ЗАЩИТА ОТ РИСКОВ</vt:lpstr>
      <vt:lpstr>БЕЗОПАСНОСТЬ ИСТОЧНИКА ДОХОДА</vt:lpstr>
      <vt:lpstr>СТРАХОВАНИЕ ЖИЗНИ</vt:lpstr>
      <vt:lpstr>Презентация PowerPoint</vt:lpstr>
      <vt:lpstr>НАКОПИТЕЛЬНОЕ СТРАХОВАНИЕ ЖИЗНИ</vt:lpstr>
      <vt:lpstr>ИСТОРИЯ</vt:lpstr>
      <vt:lpstr>ПЕНСИОННОЕ СТРАХОВАНИЕ ЖИЗНИ</vt:lpstr>
      <vt:lpstr>ПЕНСИОННОЕ СТРАХОВАНИЕ ЖИЗНИ</vt:lpstr>
      <vt:lpstr>ИНВЕСТИЦИОННОЕ СТРАХОВАНИЕ ЖИЗНИ</vt:lpstr>
      <vt:lpstr>СТРАХОВАНИЕ ИМУЩЕСТВА</vt:lpstr>
      <vt:lpstr>ЧТО ДЕЛАТЬ</vt:lpstr>
      <vt:lpstr>ПРИ ВЫБОРЕ ПРОГРАММЫ </vt:lpstr>
      <vt:lpstr>Оценка полезности  тест</vt:lpstr>
      <vt:lpstr>ТЕСТ</vt:lpstr>
      <vt:lpstr>ТЕСТ</vt:lpstr>
      <vt:lpstr>ТЕСТ</vt:lpstr>
      <vt:lpstr>ТЕСТ</vt:lpstr>
      <vt:lpstr>ТЕСТ</vt:lpstr>
      <vt:lpstr>ТЕСТ</vt:lpstr>
      <vt:lpstr>СПАСИБО ЗА ВНИМАНИЕ! ДО СВИДАНИЯ!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ЛИЧНОЕ ФИНАНСОВОЕ ПЛАНИРОВАНИЕ  октябрь 2018</dc:title>
  <cp:lastModifiedBy>newmari@inbox.ru</cp:lastModifiedBy>
  <cp:revision>3</cp:revision>
  <dcterms:modified xsi:type="dcterms:W3CDTF">2018-09-17T12:30:12Z</dcterms:modified>
</cp:coreProperties>
</file>